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6" r:id="rId3"/>
    <p:sldId id="327" r:id="rId4"/>
    <p:sldId id="328" r:id="rId5"/>
    <p:sldId id="329" r:id="rId6"/>
    <p:sldId id="332" r:id="rId7"/>
    <p:sldId id="334" r:id="rId8"/>
    <p:sldId id="335" r:id="rId9"/>
    <p:sldId id="337" r:id="rId10"/>
    <p:sldId id="343" r:id="rId11"/>
    <p:sldId id="341" r:id="rId12"/>
    <p:sldId id="342" r:id="rId13"/>
    <p:sldId id="338" r:id="rId14"/>
    <p:sldId id="340" r:id="rId15"/>
    <p:sldId id="345" r:id="rId16"/>
    <p:sldId id="355" r:id="rId17"/>
    <p:sldId id="346" r:id="rId18"/>
    <p:sldId id="330" r:id="rId19"/>
    <p:sldId id="348" r:id="rId20"/>
    <p:sldId id="350" r:id="rId21"/>
    <p:sldId id="352" r:id="rId22"/>
    <p:sldId id="351" r:id="rId23"/>
    <p:sldId id="354" r:id="rId24"/>
    <p:sldId id="356" r:id="rId25"/>
    <p:sldId id="357" r:id="rId26"/>
    <p:sldId id="331" r:id="rId27"/>
    <p:sldId id="287" r:id="rId28"/>
    <p:sldId id="31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99"/>
    <a:srgbClr val="00FFCC"/>
    <a:srgbClr val="006600"/>
    <a:srgbClr val="99FFCC"/>
    <a:srgbClr val="99FF66"/>
    <a:srgbClr val="008000"/>
    <a:srgbClr val="660066"/>
    <a:srgbClr val="FC2704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AD819-C081-4347-BFA3-66995BAFD9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BC370-C397-478A-BFB4-F094BFEEE1BF}">
      <dgm:prSet phldrT="[Текст]"/>
      <dgm:spPr/>
      <dgm:t>
        <a:bodyPr/>
        <a:lstStyle/>
        <a:p>
          <a:r>
            <a:rPr lang="ru-RU" dirty="0" smtClean="0"/>
            <a:t>Первый этап – различение неречевых звуков</a:t>
          </a:r>
          <a:endParaRPr lang="ru-RU" dirty="0"/>
        </a:p>
      </dgm:t>
    </dgm:pt>
    <dgm:pt modelId="{400F9163-CF99-4DF3-A0AB-18F771563D47}" type="parTrans" cxnId="{4CB7075A-B597-4103-8A45-B276F5E09DA8}">
      <dgm:prSet/>
      <dgm:spPr/>
      <dgm:t>
        <a:bodyPr/>
        <a:lstStyle/>
        <a:p>
          <a:endParaRPr lang="ru-RU"/>
        </a:p>
      </dgm:t>
    </dgm:pt>
    <dgm:pt modelId="{8BD65394-29E3-4F43-8B3B-CFECC4526290}" type="sibTrans" cxnId="{4CB7075A-B597-4103-8A45-B276F5E09DA8}">
      <dgm:prSet/>
      <dgm:spPr/>
      <dgm:t>
        <a:bodyPr/>
        <a:lstStyle/>
        <a:p>
          <a:endParaRPr lang="ru-RU"/>
        </a:p>
      </dgm:t>
    </dgm:pt>
    <dgm:pt modelId="{6AE05C34-0A7A-4DD7-81D8-48EFC73B0909}">
      <dgm:prSet phldrT="[Текст]"/>
      <dgm:spPr/>
      <dgm:t>
        <a:bodyPr/>
        <a:lstStyle/>
        <a:p>
          <a:r>
            <a:rPr lang="ru-RU" dirty="0" smtClean="0"/>
            <a:t>Второй этап – различение звуков речи по тембру, силе и высоте</a:t>
          </a:r>
          <a:endParaRPr lang="ru-RU" dirty="0"/>
        </a:p>
      </dgm:t>
    </dgm:pt>
    <dgm:pt modelId="{64812FAF-E944-4195-98C9-8E34DB6C10FA}" type="parTrans" cxnId="{53ACEE53-9A1D-441E-A70B-0DF19F128640}">
      <dgm:prSet/>
      <dgm:spPr/>
      <dgm:t>
        <a:bodyPr/>
        <a:lstStyle/>
        <a:p>
          <a:endParaRPr lang="ru-RU"/>
        </a:p>
      </dgm:t>
    </dgm:pt>
    <dgm:pt modelId="{C48309BE-2354-419B-90C7-4B206999166D}" type="sibTrans" cxnId="{53ACEE53-9A1D-441E-A70B-0DF19F128640}">
      <dgm:prSet/>
      <dgm:spPr/>
      <dgm:t>
        <a:bodyPr/>
        <a:lstStyle/>
        <a:p>
          <a:endParaRPr lang="ru-RU"/>
        </a:p>
      </dgm:t>
    </dgm:pt>
    <dgm:pt modelId="{131EE4DD-4724-490B-8334-1206FC403507}">
      <dgm:prSet phldrT="[Текст]"/>
      <dgm:spPr/>
      <dgm:t>
        <a:bodyPr/>
        <a:lstStyle/>
        <a:p>
          <a:r>
            <a:rPr lang="ru-RU" dirty="0" smtClean="0"/>
            <a:t>Пятый этап – различение звуков</a:t>
          </a:r>
          <a:endParaRPr lang="ru-RU" dirty="0"/>
        </a:p>
      </dgm:t>
    </dgm:pt>
    <dgm:pt modelId="{37DB9184-1C82-4A47-9C83-BC2D9D1050E3}" type="parTrans" cxnId="{AE2C9A03-919A-426E-B511-6BF3339D7FD8}">
      <dgm:prSet/>
      <dgm:spPr/>
      <dgm:t>
        <a:bodyPr/>
        <a:lstStyle/>
        <a:p>
          <a:endParaRPr lang="ru-RU"/>
        </a:p>
      </dgm:t>
    </dgm:pt>
    <dgm:pt modelId="{A6E4EC1D-FBF3-4BB8-AAD1-DA0996E2E185}" type="sibTrans" cxnId="{AE2C9A03-919A-426E-B511-6BF3339D7FD8}">
      <dgm:prSet/>
      <dgm:spPr/>
      <dgm:t>
        <a:bodyPr/>
        <a:lstStyle/>
        <a:p>
          <a:endParaRPr lang="ru-RU"/>
        </a:p>
      </dgm:t>
    </dgm:pt>
    <dgm:pt modelId="{C91E9F01-FA38-48F9-9ADC-600DA5FF3368}">
      <dgm:prSet/>
      <dgm:spPr/>
      <dgm:t>
        <a:bodyPr/>
        <a:lstStyle/>
        <a:p>
          <a:r>
            <a:rPr lang="ru-RU" smtClean="0"/>
            <a:t>Третий этап – различение сходных по звучанию слов</a:t>
          </a:r>
          <a:endParaRPr lang="ru-RU"/>
        </a:p>
      </dgm:t>
    </dgm:pt>
    <dgm:pt modelId="{7A638D54-06C4-4779-B011-E98DB9A012E7}" type="parTrans" cxnId="{F93D1A0B-338D-4E0B-AF61-AFCDFE51D100}">
      <dgm:prSet/>
      <dgm:spPr/>
      <dgm:t>
        <a:bodyPr/>
        <a:lstStyle/>
        <a:p>
          <a:endParaRPr lang="ru-RU"/>
        </a:p>
      </dgm:t>
    </dgm:pt>
    <dgm:pt modelId="{9FDD1A99-8901-4EF4-B1F7-3266F62AE620}" type="sibTrans" cxnId="{F93D1A0B-338D-4E0B-AF61-AFCDFE51D100}">
      <dgm:prSet/>
      <dgm:spPr/>
      <dgm:t>
        <a:bodyPr/>
        <a:lstStyle/>
        <a:p>
          <a:endParaRPr lang="ru-RU"/>
        </a:p>
      </dgm:t>
    </dgm:pt>
    <dgm:pt modelId="{3494C2C9-947F-4C24-BCE3-31DAA285A638}">
      <dgm:prSet/>
      <dgm:spPr/>
      <dgm:t>
        <a:bodyPr/>
        <a:lstStyle/>
        <a:p>
          <a:r>
            <a:rPr lang="ru-RU" smtClean="0"/>
            <a:t>Четвертый этап – различение слогов</a:t>
          </a:r>
          <a:endParaRPr lang="ru-RU"/>
        </a:p>
      </dgm:t>
    </dgm:pt>
    <dgm:pt modelId="{C9F5C863-01E9-47FA-9BF5-DB9CB5407905}" type="parTrans" cxnId="{A250FD65-E81B-4892-B2C1-340CBFCA362B}">
      <dgm:prSet/>
      <dgm:spPr/>
      <dgm:t>
        <a:bodyPr/>
        <a:lstStyle/>
        <a:p>
          <a:endParaRPr lang="ru-RU"/>
        </a:p>
      </dgm:t>
    </dgm:pt>
    <dgm:pt modelId="{55AC0EB4-87F6-425F-963E-17BC06DF8A2E}" type="sibTrans" cxnId="{A250FD65-E81B-4892-B2C1-340CBFCA362B}">
      <dgm:prSet/>
      <dgm:spPr/>
      <dgm:t>
        <a:bodyPr/>
        <a:lstStyle/>
        <a:p>
          <a:endParaRPr lang="ru-RU"/>
        </a:p>
      </dgm:t>
    </dgm:pt>
    <dgm:pt modelId="{808059C2-359E-4A39-AF4A-40F7D8EA5DEC}" type="pres">
      <dgm:prSet presAssocID="{93BAD819-C081-4347-BFA3-66995BAFD9A4}" presName="diagram" presStyleCnt="0">
        <dgm:presLayoutVars>
          <dgm:dir/>
          <dgm:resizeHandles val="exact"/>
        </dgm:presLayoutVars>
      </dgm:prSet>
      <dgm:spPr/>
    </dgm:pt>
    <dgm:pt modelId="{8473658C-B97D-432D-9A4F-BD9C3BF6365C}" type="pres">
      <dgm:prSet presAssocID="{E6BBC370-C397-478A-BFB4-F094BFEEE1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E1949-EC78-4B3A-A48D-F7EAFF2631D2}" type="pres">
      <dgm:prSet presAssocID="{8BD65394-29E3-4F43-8B3B-CFECC4526290}" presName="sibTrans" presStyleCnt="0"/>
      <dgm:spPr/>
    </dgm:pt>
    <dgm:pt modelId="{41ACAA96-0E93-4121-95FF-83C5608F274D}" type="pres">
      <dgm:prSet presAssocID="{6AE05C34-0A7A-4DD7-81D8-48EFC73B09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02603-E8BF-412F-BA42-EF8FB6A7FBCE}" type="pres">
      <dgm:prSet presAssocID="{C48309BE-2354-419B-90C7-4B206999166D}" presName="sibTrans" presStyleCnt="0"/>
      <dgm:spPr/>
    </dgm:pt>
    <dgm:pt modelId="{ADC746DA-5011-4B26-A64F-355350F9DA84}" type="pres">
      <dgm:prSet presAssocID="{C91E9F01-FA38-48F9-9ADC-600DA5FF3368}" presName="node" presStyleLbl="node1" presStyleIdx="2" presStyleCnt="5">
        <dgm:presLayoutVars>
          <dgm:bulletEnabled val="1"/>
        </dgm:presLayoutVars>
      </dgm:prSet>
      <dgm:spPr/>
    </dgm:pt>
    <dgm:pt modelId="{42A55045-3DE0-4E0F-B518-9D63D99028C4}" type="pres">
      <dgm:prSet presAssocID="{9FDD1A99-8901-4EF4-B1F7-3266F62AE620}" presName="sibTrans" presStyleCnt="0"/>
      <dgm:spPr/>
    </dgm:pt>
    <dgm:pt modelId="{69442BEF-69D1-4888-8DF7-D8001DB9B9E0}" type="pres">
      <dgm:prSet presAssocID="{3494C2C9-947F-4C24-BCE3-31DAA285A638}" presName="node" presStyleLbl="node1" presStyleIdx="3" presStyleCnt="5">
        <dgm:presLayoutVars>
          <dgm:bulletEnabled val="1"/>
        </dgm:presLayoutVars>
      </dgm:prSet>
      <dgm:spPr/>
    </dgm:pt>
    <dgm:pt modelId="{22955C94-04E4-4C12-BC1D-65B0977162B4}" type="pres">
      <dgm:prSet presAssocID="{55AC0EB4-87F6-425F-963E-17BC06DF8A2E}" presName="sibTrans" presStyleCnt="0"/>
      <dgm:spPr/>
    </dgm:pt>
    <dgm:pt modelId="{66913BBF-963D-441B-97E5-2A0C65CB5DEF}" type="pres">
      <dgm:prSet presAssocID="{131EE4DD-4724-490B-8334-1206FC4035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3740C-06DB-4E87-9353-422C245A713A}" type="presOf" srcId="{131EE4DD-4724-490B-8334-1206FC403507}" destId="{66913BBF-963D-441B-97E5-2A0C65CB5DEF}" srcOrd="0" destOrd="0" presId="urn:microsoft.com/office/officeart/2005/8/layout/default"/>
    <dgm:cxn modelId="{4CB7075A-B597-4103-8A45-B276F5E09DA8}" srcId="{93BAD819-C081-4347-BFA3-66995BAFD9A4}" destId="{E6BBC370-C397-478A-BFB4-F094BFEEE1BF}" srcOrd="0" destOrd="0" parTransId="{400F9163-CF99-4DF3-A0AB-18F771563D47}" sibTransId="{8BD65394-29E3-4F43-8B3B-CFECC4526290}"/>
    <dgm:cxn modelId="{5072EAAF-B68A-4B1E-91B1-1A70F3B57666}" type="presOf" srcId="{E6BBC370-C397-478A-BFB4-F094BFEEE1BF}" destId="{8473658C-B97D-432D-9A4F-BD9C3BF6365C}" srcOrd="0" destOrd="0" presId="urn:microsoft.com/office/officeart/2005/8/layout/default"/>
    <dgm:cxn modelId="{F93D1A0B-338D-4E0B-AF61-AFCDFE51D100}" srcId="{93BAD819-C081-4347-BFA3-66995BAFD9A4}" destId="{C91E9F01-FA38-48F9-9ADC-600DA5FF3368}" srcOrd="2" destOrd="0" parTransId="{7A638D54-06C4-4779-B011-E98DB9A012E7}" sibTransId="{9FDD1A99-8901-4EF4-B1F7-3266F62AE620}"/>
    <dgm:cxn modelId="{53ACEE53-9A1D-441E-A70B-0DF19F128640}" srcId="{93BAD819-C081-4347-BFA3-66995BAFD9A4}" destId="{6AE05C34-0A7A-4DD7-81D8-48EFC73B0909}" srcOrd="1" destOrd="0" parTransId="{64812FAF-E944-4195-98C9-8E34DB6C10FA}" sibTransId="{C48309BE-2354-419B-90C7-4B206999166D}"/>
    <dgm:cxn modelId="{08FCEC7D-A356-4FEF-AC7B-970892515C5C}" type="presOf" srcId="{3494C2C9-947F-4C24-BCE3-31DAA285A638}" destId="{69442BEF-69D1-4888-8DF7-D8001DB9B9E0}" srcOrd="0" destOrd="0" presId="urn:microsoft.com/office/officeart/2005/8/layout/default"/>
    <dgm:cxn modelId="{AE2C9A03-919A-426E-B511-6BF3339D7FD8}" srcId="{93BAD819-C081-4347-BFA3-66995BAFD9A4}" destId="{131EE4DD-4724-490B-8334-1206FC403507}" srcOrd="4" destOrd="0" parTransId="{37DB9184-1C82-4A47-9C83-BC2D9D1050E3}" sibTransId="{A6E4EC1D-FBF3-4BB8-AAD1-DA0996E2E185}"/>
    <dgm:cxn modelId="{A250FD65-E81B-4892-B2C1-340CBFCA362B}" srcId="{93BAD819-C081-4347-BFA3-66995BAFD9A4}" destId="{3494C2C9-947F-4C24-BCE3-31DAA285A638}" srcOrd="3" destOrd="0" parTransId="{C9F5C863-01E9-47FA-9BF5-DB9CB5407905}" sibTransId="{55AC0EB4-87F6-425F-963E-17BC06DF8A2E}"/>
    <dgm:cxn modelId="{33BD280C-7037-45F5-BA3B-FDB717ADB660}" type="presOf" srcId="{6AE05C34-0A7A-4DD7-81D8-48EFC73B0909}" destId="{41ACAA96-0E93-4121-95FF-83C5608F274D}" srcOrd="0" destOrd="0" presId="urn:microsoft.com/office/officeart/2005/8/layout/default"/>
    <dgm:cxn modelId="{B239A752-C312-4597-B743-B9EEB6327FC9}" type="presOf" srcId="{C91E9F01-FA38-48F9-9ADC-600DA5FF3368}" destId="{ADC746DA-5011-4B26-A64F-355350F9DA84}" srcOrd="0" destOrd="0" presId="urn:microsoft.com/office/officeart/2005/8/layout/default"/>
    <dgm:cxn modelId="{9F4925FE-26B7-4F1A-9963-5636C567F894}" type="presOf" srcId="{93BAD819-C081-4347-BFA3-66995BAFD9A4}" destId="{808059C2-359E-4A39-AF4A-40F7D8EA5DEC}" srcOrd="0" destOrd="0" presId="urn:microsoft.com/office/officeart/2005/8/layout/default"/>
    <dgm:cxn modelId="{089DA106-D2C1-4F9A-9D5C-4E2FEC0041AF}" type="presParOf" srcId="{808059C2-359E-4A39-AF4A-40F7D8EA5DEC}" destId="{8473658C-B97D-432D-9A4F-BD9C3BF6365C}" srcOrd="0" destOrd="0" presId="urn:microsoft.com/office/officeart/2005/8/layout/default"/>
    <dgm:cxn modelId="{E8DB52F5-2285-4E77-957F-6FEC6CBA8D9A}" type="presParOf" srcId="{808059C2-359E-4A39-AF4A-40F7D8EA5DEC}" destId="{317E1949-EC78-4B3A-A48D-F7EAFF2631D2}" srcOrd="1" destOrd="0" presId="urn:microsoft.com/office/officeart/2005/8/layout/default"/>
    <dgm:cxn modelId="{2AF7918D-3537-4F92-9110-AA1CC04B8FDF}" type="presParOf" srcId="{808059C2-359E-4A39-AF4A-40F7D8EA5DEC}" destId="{41ACAA96-0E93-4121-95FF-83C5608F274D}" srcOrd="2" destOrd="0" presId="urn:microsoft.com/office/officeart/2005/8/layout/default"/>
    <dgm:cxn modelId="{011B32DB-C90A-43F7-B69B-D10A753973D4}" type="presParOf" srcId="{808059C2-359E-4A39-AF4A-40F7D8EA5DEC}" destId="{20402603-E8BF-412F-BA42-EF8FB6A7FBCE}" srcOrd="3" destOrd="0" presId="urn:microsoft.com/office/officeart/2005/8/layout/default"/>
    <dgm:cxn modelId="{B402BA20-8F38-4FE7-9D25-A73C47906449}" type="presParOf" srcId="{808059C2-359E-4A39-AF4A-40F7D8EA5DEC}" destId="{ADC746DA-5011-4B26-A64F-355350F9DA84}" srcOrd="4" destOrd="0" presId="urn:microsoft.com/office/officeart/2005/8/layout/default"/>
    <dgm:cxn modelId="{5F886395-50E7-4070-BD0C-FF4B401F1447}" type="presParOf" srcId="{808059C2-359E-4A39-AF4A-40F7D8EA5DEC}" destId="{42A55045-3DE0-4E0F-B518-9D63D99028C4}" srcOrd="5" destOrd="0" presId="urn:microsoft.com/office/officeart/2005/8/layout/default"/>
    <dgm:cxn modelId="{E698A6A5-3CB8-4315-B0E0-0182BBC0EFF5}" type="presParOf" srcId="{808059C2-359E-4A39-AF4A-40F7D8EA5DEC}" destId="{69442BEF-69D1-4888-8DF7-D8001DB9B9E0}" srcOrd="6" destOrd="0" presId="urn:microsoft.com/office/officeart/2005/8/layout/default"/>
    <dgm:cxn modelId="{EDCC6D84-EE2A-4436-ABD6-6E04D75F1585}" type="presParOf" srcId="{808059C2-359E-4A39-AF4A-40F7D8EA5DEC}" destId="{22955C94-04E4-4C12-BC1D-65B0977162B4}" srcOrd="7" destOrd="0" presId="urn:microsoft.com/office/officeart/2005/8/layout/default"/>
    <dgm:cxn modelId="{8FEADAC0-808E-4ECD-82EC-5322FE173BC6}" type="presParOf" srcId="{808059C2-359E-4A39-AF4A-40F7D8EA5DEC}" destId="{66913BBF-963D-441B-97E5-2A0C65CB5D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EA9F5-CD8E-411F-9DA0-AC7911D02B6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E73A70C-C1BB-41C9-9388-4D2E655C2B07}">
      <dgm:prSet phldrT="[Текст]" custT="1"/>
      <dgm:spPr/>
      <dgm:t>
        <a:bodyPr/>
        <a:lstStyle/>
        <a:p>
          <a:r>
            <a:rPr lang="ru-RU" sz="1400" dirty="0" smtClean="0"/>
            <a:t>Подготовительный этап</a:t>
          </a:r>
        </a:p>
        <a:p>
          <a:r>
            <a:rPr lang="ru-RU" sz="1400" dirty="0" smtClean="0"/>
            <a:t>1. -Большое внимание уделяется расширению, активизации словаря, в особенности глагольного. </a:t>
          </a:r>
          <a:endParaRPr lang="ru-RU" sz="1400" dirty="0"/>
        </a:p>
      </dgm:t>
    </dgm:pt>
    <dgm:pt modelId="{16C30F26-E199-42FC-BE9D-93842C88B43F}" type="parTrans" cxnId="{F2B97364-0907-4A9A-9106-CEFF70F24ECD}">
      <dgm:prSet/>
      <dgm:spPr/>
      <dgm:t>
        <a:bodyPr/>
        <a:lstStyle/>
        <a:p>
          <a:endParaRPr lang="ru-RU"/>
        </a:p>
      </dgm:t>
    </dgm:pt>
    <dgm:pt modelId="{497F4DB0-9DCE-4D45-BD61-47F0207C7B6B}" type="sibTrans" cxnId="{F2B97364-0907-4A9A-9106-CEFF70F24ECD}">
      <dgm:prSet/>
      <dgm:spPr/>
      <dgm:t>
        <a:bodyPr/>
        <a:lstStyle/>
        <a:p>
          <a:endParaRPr lang="ru-RU"/>
        </a:p>
      </dgm:t>
    </dgm:pt>
    <dgm:pt modelId="{7A20FFDC-D844-475F-90BD-7B660E5C04B1}">
      <dgm:prSet phldrT="[Текст]" custT="1"/>
      <dgm:spPr/>
      <dgm:t>
        <a:bodyPr/>
        <a:lstStyle/>
        <a:p>
          <a:r>
            <a:rPr lang="ru-RU" sz="1400" dirty="0" smtClean="0"/>
            <a:t>Основной этап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- формирование навыка осмысления общего содержания картины;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- развитие практического навыка построения связного высказывания.</a:t>
          </a:r>
          <a:endParaRPr lang="ru-RU" sz="1400" dirty="0"/>
        </a:p>
      </dgm:t>
    </dgm:pt>
    <dgm:pt modelId="{7961286D-FACF-4770-9E27-44E3A524FDCC}" type="parTrans" cxnId="{D2459D70-211F-4DFF-B336-B478CABA25CA}">
      <dgm:prSet/>
      <dgm:spPr/>
      <dgm:t>
        <a:bodyPr/>
        <a:lstStyle/>
        <a:p>
          <a:endParaRPr lang="ru-RU"/>
        </a:p>
      </dgm:t>
    </dgm:pt>
    <dgm:pt modelId="{15F053C4-1660-46DC-B29F-5475060C82AD}" type="sibTrans" cxnId="{D2459D70-211F-4DFF-B336-B478CABA25CA}">
      <dgm:prSet/>
      <dgm:spPr/>
      <dgm:t>
        <a:bodyPr/>
        <a:lstStyle/>
        <a:p>
          <a:endParaRPr lang="ru-RU"/>
        </a:p>
      </dgm:t>
    </dgm:pt>
    <dgm:pt modelId="{EE08B5F7-0728-476F-BF40-B9EC159A74E8}">
      <dgm:prSet custT="1"/>
      <dgm:spPr/>
      <dgm:t>
        <a:bodyPr/>
        <a:lstStyle/>
        <a:p>
          <a:r>
            <a:rPr lang="ru-RU" sz="1400" dirty="0" smtClean="0"/>
            <a:t>Заключительный этап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-закрепление навыков употребления связного высказывания, и навыков самоконтроля за правильностью установления связного высказывания.</a:t>
          </a:r>
          <a:endParaRPr lang="ru-RU" sz="1400" dirty="0"/>
        </a:p>
      </dgm:t>
    </dgm:pt>
    <dgm:pt modelId="{2F62D909-D1D6-4231-B7DC-0D2D689A6F7E}" type="parTrans" cxnId="{A19A7154-6252-444B-8988-068EF0C48518}">
      <dgm:prSet/>
      <dgm:spPr/>
      <dgm:t>
        <a:bodyPr/>
        <a:lstStyle/>
        <a:p>
          <a:endParaRPr lang="ru-RU"/>
        </a:p>
      </dgm:t>
    </dgm:pt>
    <dgm:pt modelId="{C69DE84E-0315-4BE1-96AE-228DCFF5905C}" type="sibTrans" cxnId="{A19A7154-6252-444B-8988-068EF0C48518}">
      <dgm:prSet/>
      <dgm:spPr/>
      <dgm:t>
        <a:bodyPr/>
        <a:lstStyle/>
        <a:p>
          <a:endParaRPr lang="ru-RU"/>
        </a:p>
      </dgm:t>
    </dgm:pt>
    <dgm:pt modelId="{5DF271FD-AAA7-4438-96FB-FC308ECE331F}" type="pres">
      <dgm:prSet presAssocID="{4E3EA9F5-CD8E-411F-9DA0-AC7911D02B65}" presName="CompostProcess" presStyleCnt="0">
        <dgm:presLayoutVars>
          <dgm:dir/>
          <dgm:resizeHandles val="exact"/>
        </dgm:presLayoutVars>
      </dgm:prSet>
      <dgm:spPr/>
    </dgm:pt>
    <dgm:pt modelId="{148998D8-4E34-41A4-83BF-11047C2AA97B}" type="pres">
      <dgm:prSet presAssocID="{4E3EA9F5-CD8E-411F-9DA0-AC7911D02B65}" presName="arrow" presStyleLbl="bgShp" presStyleIdx="0" presStyleCnt="1"/>
      <dgm:spPr/>
    </dgm:pt>
    <dgm:pt modelId="{E23EF50D-0E91-4BA7-8582-6043E362D51A}" type="pres">
      <dgm:prSet presAssocID="{4E3EA9F5-CD8E-411F-9DA0-AC7911D02B65}" presName="linearProcess" presStyleCnt="0"/>
      <dgm:spPr/>
    </dgm:pt>
    <dgm:pt modelId="{2D2CB2D8-BADA-4FDF-AE4D-E856956B6D94}" type="pres">
      <dgm:prSet presAssocID="{1E73A70C-C1BB-41C9-9388-4D2E655C2B07}" presName="textNode" presStyleLbl="node1" presStyleIdx="0" presStyleCnt="3" custScaleY="23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2B946-D88A-492C-9752-AA48AE7D4D1F}" type="pres">
      <dgm:prSet presAssocID="{497F4DB0-9DCE-4D45-BD61-47F0207C7B6B}" presName="sibTrans" presStyleCnt="0"/>
      <dgm:spPr/>
    </dgm:pt>
    <dgm:pt modelId="{9E26A718-9727-45C4-8B08-63B878B0EFF0}" type="pres">
      <dgm:prSet presAssocID="{7A20FFDC-D844-475F-90BD-7B660E5C04B1}" presName="textNode" presStyleLbl="node1" presStyleIdx="1" presStyleCnt="3" custScaleY="23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18164-922D-4D20-8CB9-A99220CB4319}" type="pres">
      <dgm:prSet presAssocID="{15F053C4-1660-46DC-B29F-5475060C82AD}" presName="sibTrans" presStyleCnt="0"/>
      <dgm:spPr/>
    </dgm:pt>
    <dgm:pt modelId="{C5B9AD47-975F-41DB-AEEA-0B124AF054DA}" type="pres">
      <dgm:prSet presAssocID="{EE08B5F7-0728-476F-BF40-B9EC159A74E8}" presName="textNode" presStyleLbl="node1" presStyleIdx="2" presStyleCnt="3" custScaleY="23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580E8-F7AF-49A1-9A6C-D74D481CFFF5}" type="presOf" srcId="{4E3EA9F5-CD8E-411F-9DA0-AC7911D02B65}" destId="{5DF271FD-AAA7-4438-96FB-FC308ECE331F}" srcOrd="0" destOrd="0" presId="urn:microsoft.com/office/officeart/2005/8/layout/hProcess9"/>
    <dgm:cxn modelId="{38851620-7DEE-4599-B5BA-C457E68E8282}" type="presOf" srcId="{1E73A70C-C1BB-41C9-9388-4D2E655C2B07}" destId="{2D2CB2D8-BADA-4FDF-AE4D-E856956B6D94}" srcOrd="0" destOrd="0" presId="urn:microsoft.com/office/officeart/2005/8/layout/hProcess9"/>
    <dgm:cxn modelId="{7862ABC5-0298-4D2D-B401-B7EBACDF50FE}" type="presOf" srcId="{7A20FFDC-D844-475F-90BD-7B660E5C04B1}" destId="{9E26A718-9727-45C4-8B08-63B878B0EFF0}" srcOrd="0" destOrd="0" presId="urn:microsoft.com/office/officeart/2005/8/layout/hProcess9"/>
    <dgm:cxn modelId="{F0B2C8E3-5399-45B9-BB30-472565749726}" type="presOf" srcId="{EE08B5F7-0728-476F-BF40-B9EC159A74E8}" destId="{C5B9AD47-975F-41DB-AEEA-0B124AF054DA}" srcOrd="0" destOrd="0" presId="urn:microsoft.com/office/officeart/2005/8/layout/hProcess9"/>
    <dgm:cxn modelId="{A19A7154-6252-444B-8988-068EF0C48518}" srcId="{4E3EA9F5-CD8E-411F-9DA0-AC7911D02B65}" destId="{EE08B5F7-0728-476F-BF40-B9EC159A74E8}" srcOrd="2" destOrd="0" parTransId="{2F62D909-D1D6-4231-B7DC-0D2D689A6F7E}" sibTransId="{C69DE84E-0315-4BE1-96AE-228DCFF5905C}"/>
    <dgm:cxn modelId="{F2B97364-0907-4A9A-9106-CEFF70F24ECD}" srcId="{4E3EA9F5-CD8E-411F-9DA0-AC7911D02B65}" destId="{1E73A70C-C1BB-41C9-9388-4D2E655C2B07}" srcOrd="0" destOrd="0" parTransId="{16C30F26-E199-42FC-BE9D-93842C88B43F}" sibTransId="{497F4DB0-9DCE-4D45-BD61-47F0207C7B6B}"/>
    <dgm:cxn modelId="{D2459D70-211F-4DFF-B336-B478CABA25CA}" srcId="{4E3EA9F5-CD8E-411F-9DA0-AC7911D02B65}" destId="{7A20FFDC-D844-475F-90BD-7B660E5C04B1}" srcOrd="1" destOrd="0" parTransId="{7961286D-FACF-4770-9E27-44E3A524FDCC}" sibTransId="{15F053C4-1660-46DC-B29F-5475060C82AD}"/>
    <dgm:cxn modelId="{E4304806-2692-4B8F-9926-D0E918DA4862}" type="presParOf" srcId="{5DF271FD-AAA7-4438-96FB-FC308ECE331F}" destId="{148998D8-4E34-41A4-83BF-11047C2AA97B}" srcOrd="0" destOrd="0" presId="urn:microsoft.com/office/officeart/2005/8/layout/hProcess9"/>
    <dgm:cxn modelId="{F9BE9F6F-7AB6-441A-A769-7D64B034A2F5}" type="presParOf" srcId="{5DF271FD-AAA7-4438-96FB-FC308ECE331F}" destId="{E23EF50D-0E91-4BA7-8582-6043E362D51A}" srcOrd="1" destOrd="0" presId="urn:microsoft.com/office/officeart/2005/8/layout/hProcess9"/>
    <dgm:cxn modelId="{7FA88B15-7822-47A1-ADBE-94BF5EB35F52}" type="presParOf" srcId="{E23EF50D-0E91-4BA7-8582-6043E362D51A}" destId="{2D2CB2D8-BADA-4FDF-AE4D-E856956B6D94}" srcOrd="0" destOrd="0" presId="urn:microsoft.com/office/officeart/2005/8/layout/hProcess9"/>
    <dgm:cxn modelId="{6DF00FD3-DE25-4769-957F-4E8FFE087448}" type="presParOf" srcId="{E23EF50D-0E91-4BA7-8582-6043E362D51A}" destId="{9932B946-D88A-492C-9752-AA48AE7D4D1F}" srcOrd="1" destOrd="0" presId="urn:microsoft.com/office/officeart/2005/8/layout/hProcess9"/>
    <dgm:cxn modelId="{F27A83D1-C118-40F5-978E-5FEE7C6DD1A5}" type="presParOf" srcId="{E23EF50D-0E91-4BA7-8582-6043E362D51A}" destId="{9E26A718-9727-45C4-8B08-63B878B0EFF0}" srcOrd="2" destOrd="0" presId="urn:microsoft.com/office/officeart/2005/8/layout/hProcess9"/>
    <dgm:cxn modelId="{83D69918-FF69-489C-A4E2-3CB3B8F7FA98}" type="presParOf" srcId="{E23EF50D-0E91-4BA7-8582-6043E362D51A}" destId="{12418164-922D-4D20-8CB9-A99220CB4319}" srcOrd="3" destOrd="0" presId="urn:microsoft.com/office/officeart/2005/8/layout/hProcess9"/>
    <dgm:cxn modelId="{5EA0CC2D-8C4C-4A1D-906C-136D9DCB0DB5}" type="presParOf" srcId="{E23EF50D-0E91-4BA7-8582-6043E362D51A}" destId="{C5B9AD47-975F-41DB-AEEA-0B124AF054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3658C-B97D-432D-9A4F-BD9C3BF6365C}">
      <dsp:nvSpPr>
        <dsp:cNvPr id="0" name=""/>
        <dsp:cNvSpPr/>
      </dsp:nvSpPr>
      <dsp:spPr>
        <a:xfrm>
          <a:off x="372113" y="2004"/>
          <a:ext cx="2523826" cy="1514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Первый этап – различение неречевых звуков</a:t>
          </a:r>
          <a:endParaRPr lang="ru-RU" sz="2300" kern="1200" dirty="0"/>
        </a:p>
      </dsp:txBody>
      <dsp:txXfrm>
        <a:off x="372113" y="2004"/>
        <a:ext cx="2523826" cy="1514295"/>
      </dsp:txXfrm>
    </dsp:sp>
    <dsp:sp modelId="{41ACAA96-0E93-4121-95FF-83C5608F274D}">
      <dsp:nvSpPr>
        <dsp:cNvPr id="0" name=""/>
        <dsp:cNvSpPr/>
      </dsp:nvSpPr>
      <dsp:spPr>
        <a:xfrm>
          <a:off x="3148322" y="2004"/>
          <a:ext cx="2523826" cy="1514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Второй этап – различение звуков речи по тембру, силе и высоте</a:t>
          </a:r>
          <a:endParaRPr lang="ru-RU" sz="2300" kern="1200" dirty="0"/>
        </a:p>
      </dsp:txBody>
      <dsp:txXfrm>
        <a:off x="3148322" y="2004"/>
        <a:ext cx="2523826" cy="1514295"/>
      </dsp:txXfrm>
    </dsp:sp>
    <dsp:sp modelId="{ADC746DA-5011-4B26-A64F-355350F9DA84}">
      <dsp:nvSpPr>
        <dsp:cNvPr id="0" name=""/>
        <dsp:cNvSpPr/>
      </dsp:nvSpPr>
      <dsp:spPr>
        <a:xfrm>
          <a:off x="5924531" y="2004"/>
          <a:ext cx="2523826" cy="1514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Третий этап – различение сходных по звучанию слов</a:t>
          </a:r>
          <a:endParaRPr lang="ru-RU" sz="2300" kern="1200"/>
        </a:p>
      </dsp:txBody>
      <dsp:txXfrm>
        <a:off x="5924531" y="2004"/>
        <a:ext cx="2523826" cy="1514295"/>
      </dsp:txXfrm>
    </dsp:sp>
    <dsp:sp modelId="{69442BEF-69D1-4888-8DF7-D8001DB9B9E0}">
      <dsp:nvSpPr>
        <dsp:cNvPr id="0" name=""/>
        <dsp:cNvSpPr/>
      </dsp:nvSpPr>
      <dsp:spPr>
        <a:xfrm>
          <a:off x="1760218" y="1768683"/>
          <a:ext cx="2523826" cy="1514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Четвертый этап – различение слогов</a:t>
          </a:r>
          <a:endParaRPr lang="ru-RU" sz="2300" kern="1200"/>
        </a:p>
      </dsp:txBody>
      <dsp:txXfrm>
        <a:off x="1760218" y="1768683"/>
        <a:ext cx="2523826" cy="1514295"/>
      </dsp:txXfrm>
    </dsp:sp>
    <dsp:sp modelId="{66913BBF-963D-441B-97E5-2A0C65CB5DEF}">
      <dsp:nvSpPr>
        <dsp:cNvPr id="0" name=""/>
        <dsp:cNvSpPr/>
      </dsp:nvSpPr>
      <dsp:spPr>
        <a:xfrm>
          <a:off x="4536427" y="1768683"/>
          <a:ext cx="2523826" cy="1514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Пятый этап – различение звуков</a:t>
          </a:r>
          <a:endParaRPr lang="ru-RU" sz="2300" kern="1200" dirty="0"/>
        </a:p>
      </dsp:txBody>
      <dsp:txXfrm>
        <a:off x="4536427" y="1768683"/>
        <a:ext cx="2523826" cy="15142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8998D8-4E34-41A4-83BF-11047C2AA97B}">
      <dsp:nvSpPr>
        <dsp:cNvPr id="0" name=""/>
        <dsp:cNvSpPr/>
      </dsp:nvSpPr>
      <dsp:spPr>
        <a:xfrm>
          <a:off x="518457" y="0"/>
          <a:ext cx="5875852" cy="203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B2D8-BADA-4FDF-AE4D-E856956B6D94}">
      <dsp:nvSpPr>
        <dsp:cNvPr id="0" name=""/>
        <dsp:cNvSpPr/>
      </dsp:nvSpPr>
      <dsp:spPr>
        <a:xfrm>
          <a:off x="144215" y="72010"/>
          <a:ext cx="2039568" cy="1887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Подготовительный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-Большое внимание уделяется расширению, активизации словаря, в особенности глагольного. </a:t>
          </a:r>
          <a:endParaRPr lang="ru-RU" sz="1400" kern="1200" dirty="0"/>
        </a:p>
      </dsp:txBody>
      <dsp:txXfrm>
        <a:off x="144215" y="72010"/>
        <a:ext cx="2039568" cy="1887979"/>
      </dsp:txXfrm>
    </dsp:sp>
    <dsp:sp modelId="{9E26A718-9727-45C4-8B08-63B878B0EFF0}">
      <dsp:nvSpPr>
        <dsp:cNvPr id="0" name=""/>
        <dsp:cNvSpPr/>
      </dsp:nvSpPr>
      <dsp:spPr>
        <a:xfrm>
          <a:off x="2436599" y="72010"/>
          <a:ext cx="2039568" cy="1887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Основной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- формирование навыка осмысления общего содержания картины;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- развитие практического навыка построения связного высказывания.</a:t>
          </a:r>
          <a:endParaRPr lang="ru-RU" sz="1400" kern="1200" dirty="0"/>
        </a:p>
      </dsp:txBody>
      <dsp:txXfrm>
        <a:off x="2436599" y="72010"/>
        <a:ext cx="2039568" cy="1887979"/>
      </dsp:txXfrm>
    </dsp:sp>
    <dsp:sp modelId="{C5B9AD47-975F-41DB-AEEA-0B124AF054DA}">
      <dsp:nvSpPr>
        <dsp:cNvPr id="0" name=""/>
        <dsp:cNvSpPr/>
      </dsp:nvSpPr>
      <dsp:spPr>
        <a:xfrm>
          <a:off x="4728983" y="72010"/>
          <a:ext cx="2039568" cy="1887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Заключительный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-закрепление навыков употребления связного высказывания, и навыков самоконтроля за правильностью установления связного высказывания.</a:t>
          </a:r>
          <a:endParaRPr lang="ru-RU" sz="1400" kern="1200" dirty="0"/>
        </a:p>
      </dsp:txBody>
      <dsp:txXfrm>
        <a:off x="4728983" y="72010"/>
        <a:ext cx="2039568" cy="1887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Zvuk_-_Barabannaya_drob_(xMusic.me)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logopediya/2013/10/28/normy-rechevogo-razvitiya-doshkolnik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377" y="1213009"/>
            <a:ext cx="66994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rgbClr val="0033CC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0033CC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cap="none" spc="0" dirty="0" smtClean="0">
                <a:ln w="31550" cmpd="sng">
                  <a:solidFill>
                    <a:srgbClr val="0033CC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еминар-консультация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0033CC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«Правильная речь-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rgbClr val="0033CC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успешности ребёнка»</a:t>
            </a:r>
            <a:endParaRPr lang="ru-RU" sz="4000" b="1" cap="none" spc="0" dirty="0">
              <a:ln w="31550" cmpd="sng">
                <a:solidFill>
                  <a:srgbClr val="0033CC"/>
                </a:solidFill>
                <a:prstDash val="solid"/>
              </a:ln>
              <a:solidFill>
                <a:srgbClr val="00CC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09120"/>
            <a:ext cx="7374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50" dirty="0" smtClean="0">
                <a:ln w="135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1 квалификационной категории </a:t>
            </a:r>
            <a:r>
              <a:rPr lang="ru-RU" sz="2000" cap="none" spc="50" dirty="0" err="1" smtClean="0">
                <a:ln w="135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Тебенькова</a:t>
            </a:r>
            <a:r>
              <a:rPr lang="ru-RU" sz="2000" cap="none" spc="50" dirty="0" smtClean="0">
                <a:ln w="135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Владимировна</a:t>
            </a:r>
            <a:endParaRPr lang="ru-RU" sz="2000" cap="none" spc="50" dirty="0">
              <a:ln w="135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</a:rPr>
              <a:t>Угадай, что звучит?</a:t>
            </a:r>
            <a:endParaRPr lang="ru-RU" sz="3200" b="1" dirty="0">
              <a:ln>
                <a:solidFill>
                  <a:srgbClr val="000099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56" name="Picture 4" descr="C:\Users\User\Desktop\418b320c8c0ffcb0c0f584efb3e30f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98982"/>
            <a:ext cx="2592288" cy="2340066"/>
          </a:xfrm>
          <a:prstGeom prst="rect">
            <a:avLst/>
          </a:prstGeom>
          <a:noFill/>
        </p:spPr>
      </p:pic>
      <p:pic>
        <p:nvPicPr>
          <p:cNvPr id="74757" name="Picture 5" descr="C:\Users\User\Desktop\post-78373-12620196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2304256" cy="2304256"/>
          </a:xfrm>
          <a:prstGeom prst="rect">
            <a:avLst/>
          </a:prstGeom>
          <a:noFill/>
        </p:spPr>
      </p:pic>
      <p:pic>
        <p:nvPicPr>
          <p:cNvPr id="74758" name="Picture 6" descr="C:\Users\User\Desktop\81152_html_m5e497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628800"/>
            <a:ext cx="3096343" cy="2322257"/>
          </a:xfrm>
          <a:prstGeom prst="rect">
            <a:avLst/>
          </a:prstGeom>
          <a:noFill/>
        </p:spPr>
      </p:pic>
      <p:pic>
        <p:nvPicPr>
          <p:cNvPr id="11" name="Zvuk_-_Barabannaya_drob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  <p:pic>
        <p:nvPicPr>
          <p:cNvPr id="74759" name="Picture 7" descr="C:\Users\User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149080"/>
            <a:ext cx="2526887" cy="2025774"/>
          </a:xfrm>
          <a:prstGeom prst="rect">
            <a:avLst/>
          </a:prstGeom>
          <a:noFill/>
        </p:spPr>
      </p:pic>
      <p:pic>
        <p:nvPicPr>
          <p:cNvPr id="74760" name="Picture 8" descr="C:\Users\User\Desktop\1392625503_tashke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77072"/>
            <a:ext cx="2560464" cy="228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спрятался звук?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075" y="1533525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29860">
            <a:off x="6227763" y="1917700"/>
            <a:ext cx="25923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913" y="906463"/>
            <a:ext cx="259397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713" y="4421188"/>
            <a:ext cx="647700" cy="687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1413" y="4422775"/>
            <a:ext cx="649287" cy="68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0700" y="4422775"/>
            <a:ext cx="647700" cy="68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2350" y="4916488"/>
            <a:ext cx="647700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0050" y="4916488"/>
            <a:ext cx="647700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0" y="4916488"/>
            <a:ext cx="647700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43725" y="4629150"/>
            <a:ext cx="649288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96188" y="4629150"/>
            <a:ext cx="647700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43888" y="4629150"/>
            <a:ext cx="649287" cy="68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8150" y="260648"/>
            <a:ext cx="8229600" cy="868958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17748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147763"/>
            <a:ext cx="2378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425" y="1358900"/>
            <a:ext cx="158432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30313"/>
            <a:ext cx="1243012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238" y="3357563"/>
            <a:ext cx="1924051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2700" y="3676650"/>
            <a:ext cx="25447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319463"/>
            <a:ext cx="2300287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525838"/>
            <a:ext cx="13398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Словарный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запас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4-5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Увеличение активного словаря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(к пяти годам он достигает 3000 слов) дает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возможность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ребенку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точнее излагать свои мысли, свободно общаться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как с взрослыми, так и с детьми.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Перечисляет</a:t>
                      </a:r>
                      <a:r>
                        <a:rPr lang="ru-RU" sz="1800" b="1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 предметы по элементарным бытовым лексическим группам, называет обобщающим словом.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Если пятилетний ребенок не знает, как назвать предмет, то он может придумать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свои слова: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огонята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(маленький огонь),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сердитки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(морщинки),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ползук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(червяк),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мазелин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(вазелин).</a:t>
                      </a:r>
                      <a:endParaRPr lang="ru-RU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5-6 лет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После пяти лет словарный запас растет стремительно.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Перечисляет</a:t>
                      </a:r>
                      <a:r>
                        <a:rPr lang="ru-RU" sz="1800" b="1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 предметы по разным лексическим группам, называет обобщающим словом.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Непроизвольная память — основа пополнения словаря — в этом возрасте достигает своего расцвета. Слова запоминаются как бы сами собой, без волевых усилий. Один раз услышанное слово легко входит в активный словарь. ВОТ ПОЧЕМУ ТАК ВАЖНО ДЕТЯМ ЧИТАТЬ КНИГИ!</a:t>
                      </a:r>
                      <a:endParaRPr lang="ru-RU" sz="18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3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Последствия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 трудности в подборе слов для высказывания, </a:t>
            </a: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 составлении предложений, рассказов, развёрнутых ответов на вопросы!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развитию лексической стороны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i="1" u="sng" dirty="0"/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Расширение </a:t>
            </a:r>
            <a:r>
              <a:rPr lang="ru-RU" b="1" dirty="0">
                <a:solidFill>
                  <a:srgbClr val="000099"/>
                </a:solidFill>
              </a:rPr>
              <a:t>объема словаря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Уточнение </a:t>
            </a:r>
            <a:r>
              <a:rPr lang="ru-RU" b="1" dirty="0">
                <a:solidFill>
                  <a:srgbClr val="000099"/>
                </a:solidFill>
              </a:rPr>
              <a:t>значения </a:t>
            </a:r>
            <a:r>
              <a:rPr lang="ru-RU" b="1" dirty="0" smtClean="0">
                <a:solidFill>
                  <a:srgbClr val="000099"/>
                </a:solidFill>
              </a:rPr>
              <a:t>слова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Развитие </a:t>
            </a:r>
            <a:r>
              <a:rPr lang="ru-RU" b="1" dirty="0">
                <a:solidFill>
                  <a:srgbClr val="000099"/>
                </a:solidFill>
              </a:rPr>
              <a:t>структуры значения </a:t>
            </a:r>
            <a:r>
              <a:rPr lang="ru-RU" b="1" dirty="0" smtClean="0">
                <a:solidFill>
                  <a:srgbClr val="000099"/>
                </a:solidFill>
              </a:rPr>
              <a:t>слова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Формирование </a:t>
            </a:r>
            <a:r>
              <a:rPr lang="ru-RU" b="1" dirty="0">
                <a:solidFill>
                  <a:srgbClr val="000099"/>
                </a:solidFill>
              </a:rPr>
              <a:t>семантических полей и лексической </a:t>
            </a:r>
            <a:r>
              <a:rPr lang="ru-RU" b="1" dirty="0" smtClean="0">
                <a:solidFill>
                  <a:srgbClr val="000099"/>
                </a:solidFill>
              </a:rPr>
              <a:t>системности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Расширение связей между словами в лексиконе</a:t>
            </a: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67687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Домашние животные и их детёныши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2736304" cy="2249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628800"/>
            <a:ext cx="2592288" cy="2208629"/>
          </a:xfrm>
          <a:prstGeom prst="rect">
            <a:avLst/>
          </a:prstGeom>
        </p:spPr>
      </p:pic>
      <p:pic>
        <p:nvPicPr>
          <p:cNvPr id="12" name="Содержимое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966955" cy="21599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09120"/>
            <a:ext cx="2731075" cy="21328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509120"/>
            <a:ext cx="2740885" cy="2050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628293" cy="2102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0"/>
            <a:ext cx="8572500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Логопедические технологии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0" y="1071563"/>
            <a:ext cx="6215063" cy="642937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Скажи наоборот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88" y="2000250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светлый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2643188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пушистый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88" y="3286125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свежий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8" y="3929063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яркий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450" y="4572000"/>
            <a:ext cx="2884488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солнечный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88" y="5214938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пустой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88" y="5857875"/>
            <a:ext cx="2571750" cy="571500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мокрый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2000250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бежит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25" y="2643188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работает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57750" y="3286125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уходит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3563" y="3929063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залезает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572000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надевает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15000" y="5214938"/>
            <a:ext cx="2889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открывает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75" y="5857875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берёт</a:t>
            </a:r>
          </a:p>
        </p:txBody>
      </p:sp>
      <p:pic>
        <p:nvPicPr>
          <p:cNvPr id="15379" name="Picture 2" descr="F:\К педсовету\0_729ec_76e1ffdd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16249">
            <a:off x="3489325" y="234632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" descr="F:\К педсовету\0_729ec_76e1ffdd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01314">
            <a:off x="3560763" y="4418013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Грамматический строй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49694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4-5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еще формируется, поэтому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допустимы неверные употребления окончаний, суффиксов, приставок, согласований слов в предложении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(«Купи синюю шарик!», «Этот собачонок сидел под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  <a:hlinkClick r:id="rId3"/>
                        </a:rPr>
                        <a:t>стулом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», «Я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рисоваю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»). Произвольное обращение с ударением — тоже вариант нормы: «холодная вода», «болит рука».</a:t>
                      </a:r>
                      <a:endParaRPr lang="ru-RU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5-6 лет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Дети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усваиваю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т типичные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формы словоизменений и словообразований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</a:rPr>
                        <a:t> С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лучаев словотворчества становится все меньше. Тем не менее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могут оставаться ошибки в употреблении форм с чередованиями звуков (хочу - </a:t>
                      </a:r>
                      <a:r>
                        <a:rPr lang="ru-RU" sz="1800" b="1" dirty="0" err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хочут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)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, в употреблении форм множественного числа существительных в именительном и родительном падежах (дерево — дерева, карандаши — нет 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карандашов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) и так далее.</a:t>
                      </a:r>
                      <a:endParaRPr lang="ru-RU" sz="18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797152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Последствия: ошибки на письме!</a:t>
            </a:r>
          </a:p>
          <a:p>
            <a:pPr>
              <a:buNone/>
            </a:pPr>
            <a:r>
              <a:rPr lang="ru-RU" sz="2400" i="1" dirty="0" smtClean="0">
                <a:ln>
                  <a:solidFill>
                    <a:srgbClr val="000099"/>
                  </a:solidFill>
                </a:ln>
              </a:rPr>
              <a:t>Даша и Лена </a:t>
            </a:r>
            <a:r>
              <a:rPr lang="ru-RU" sz="2400" i="1" dirty="0" smtClean="0">
                <a:ln>
                  <a:solidFill>
                    <a:srgbClr val="000099"/>
                  </a:solidFill>
                </a:ln>
              </a:rPr>
              <a:t>рисуют грибы.</a:t>
            </a:r>
            <a:endParaRPr lang="ru-RU" sz="2400" i="1" dirty="0" smtClean="0">
              <a:ln>
                <a:solidFill>
                  <a:srgbClr val="000099"/>
                </a:solidFill>
              </a:ln>
            </a:endParaRPr>
          </a:p>
          <a:p>
            <a:pPr>
              <a:buNone/>
            </a:pPr>
            <a:r>
              <a:rPr lang="ru-RU" sz="2400" i="1" dirty="0" smtClean="0">
                <a:ln>
                  <a:solidFill>
                    <a:srgbClr val="FF0000"/>
                  </a:solidFill>
                </a:ln>
              </a:rPr>
              <a:t>Даша </a:t>
            </a:r>
            <a:r>
              <a:rPr lang="ru-RU" sz="2400" i="1" dirty="0" smtClean="0">
                <a:ln>
                  <a:solidFill>
                    <a:srgbClr val="FF0000"/>
                  </a:solidFill>
                </a:ln>
              </a:rPr>
              <a:t>и Лена рисуют грибов.</a:t>
            </a:r>
          </a:p>
          <a:p>
            <a:r>
              <a:rPr lang="ru-RU" sz="2400" i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Папа принёс много конфет и фруктов</a:t>
            </a:r>
            <a:r>
              <a:rPr lang="ru-RU" sz="2400" i="1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</a:rPr>
              <a:t>.</a:t>
            </a:r>
            <a:endParaRPr lang="ru-RU" sz="2400" i="1" dirty="0" smtClean="0">
              <a:ln>
                <a:solidFill>
                  <a:srgbClr val="000099"/>
                </a:solidFill>
              </a:ln>
            </a:endParaRPr>
          </a:p>
          <a:p>
            <a:pPr>
              <a:buNone/>
            </a:pPr>
            <a:r>
              <a:rPr lang="ru-RU" sz="2400" i="1" dirty="0" smtClean="0">
                <a:ln>
                  <a:solidFill>
                    <a:srgbClr val="FF0000"/>
                  </a:solidFill>
                </a:ln>
              </a:rPr>
              <a:t>Папа принёс много конфеты и фрукты.</a:t>
            </a:r>
            <a:endParaRPr lang="ru-RU" sz="2400" i="1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ru-RU" i="1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ru-RU" i="1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развитию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algn="just"/>
            <a:endParaRPr lang="ru-RU" sz="1600" b="1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</a:rPr>
              <a:t>Развитие навыков словоизменения.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b="1" dirty="0" smtClean="0">
                <a:solidFill>
                  <a:srgbClr val="000099"/>
                </a:solidFill>
              </a:rPr>
              <a:t>Развитие </a:t>
            </a:r>
            <a:r>
              <a:rPr lang="ru-RU" sz="2800" b="1" dirty="0" smtClean="0">
                <a:solidFill>
                  <a:srgbClr val="000099"/>
                </a:solidFill>
              </a:rPr>
              <a:t>навыков </a:t>
            </a:r>
            <a:r>
              <a:rPr lang="ru-RU" sz="2800" b="1" dirty="0" smtClean="0">
                <a:solidFill>
                  <a:srgbClr val="000099"/>
                </a:solidFill>
              </a:rPr>
              <a:t>словообразования.</a:t>
            </a:r>
          </a:p>
          <a:p>
            <a:pPr marL="514350" indent="-514350">
              <a:buNone/>
            </a:pPr>
            <a:endParaRPr lang="ru-RU" sz="2800" b="1" dirty="0" smtClean="0">
              <a:solidFill>
                <a:srgbClr val="000099"/>
              </a:solidFill>
            </a:endParaRPr>
          </a:p>
          <a:p>
            <a:pPr algn="just">
              <a:buNone/>
            </a:pP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73731" name="Picture 3" descr="C:\Users\User\Desktop\dop_8-1.jpg"/>
          <p:cNvPicPr>
            <a:picLocks noChangeAspect="1" noChangeArrowheads="1"/>
          </p:cNvPicPr>
          <p:nvPr/>
        </p:nvPicPr>
        <p:blipFill>
          <a:blip r:embed="rId3" cstate="print"/>
          <a:srcRect l="5586" t="8696" r="4641" b="11199"/>
          <a:stretch>
            <a:fillRect/>
          </a:stretch>
        </p:blipFill>
        <p:spPr bwMode="auto">
          <a:xfrm>
            <a:off x="1187624" y="2564904"/>
            <a:ext cx="6048672" cy="4074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Лексико-грамматические упражнения</a:t>
            </a: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Users\User\Desktop\91mesd2OU7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434" t="5527" r="3774" b="3283"/>
          <a:stretch>
            <a:fillRect/>
          </a:stretch>
        </p:blipFill>
        <p:spPr bwMode="auto">
          <a:xfrm>
            <a:off x="0" y="1628800"/>
            <a:ext cx="3312368" cy="4752528"/>
          </a:xfrm>
          <a:prstGeom prst="rect">
            <a:avLst/>
          </a:prstGeom>
          <a:noFill/>
        </p:spPr>
      </p:pic>
      <p:pic>
        <p:nvPicPr>
          <p:cNvPr id="83970" name="Picture 2" descr="C:\Users\User\Desktop\112916740_3731091_su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1916832"/>
            <a:ext cx="5753100" cy="435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беременности от 1 до 40 недель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User\Desktop\pregnancies.jpg"/>
          <p:cNvPicPr>
            <a:picLocks noChangeAspect="1" noChangeArrowheads="1"/>
          </p:cNvPicPr>
          <p:nvPr/>
        </p:nvPicPr>
        <p:blipFill>
          <a:blip r:embed="rId3" cstate="print"/>
          <a:srcRect r="48531"/>
          <a:stretch>
            <a:fillRect/>
          </a:stretch>
        </p:blipFill>
        <p:spPr bwMode="auto">
          <a:xfrm>
            <a:off x="190068" y="1196752"/>
            <a:ext cx="507151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pregnanci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1491"/>
          <a:stretch>
            <a:fillRect/>
          </a:stretch>
        </p:blipFill>
        <p:spPr bwMode="auto">
          <a:xfrm>
            <a:off x="3923928" y="3848776"/>
            <a:ext cx="5040560" cy="288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Лексико-грамматические упражнения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algn="just"/>
            <a:endParaRPr lang="ru-RU" sz="1600" b="1" dirty="0" smtClean="0">
              <a:solidFill>
                <a:srgbClr val="000099"/>
              </a:solidFill>
            </a:endParaRPr>
          </a:p>
          <a:p>
            <a:pPr algn="just">
              <a:buNone/>
            </a:pP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5" name="Picture 2" descr="C:\Users\User\Desktop\84956164_b67eb598957ccup1.jpg"/>
          <p:cNvPicPr>
            <a:picLocks noChangeAspect="1" noChangeArrowheads="1"/>
          </p:cNvPicPr>
          <p:nvPr/>
        </p:nvPicPr>
        <p:blipFill>
          <a:blip r:embed="rId3" cstate="print"/>
          <a:srcRect b="3370"/>
          <a:stretch>
            <a:fillRect/>
          </a:stretch>
        </p:blipFill>
        <p:spPr bwMode="auto">
          <a:xfrm>
            <a:off x="683568" y="1260203"/>
            <a:ext cx="7916077" cy="5409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Связная речь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08720"/>
          <a:ext cx="849694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4-5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Дети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начинают овладевать монологической речью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. Ребенок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может связно рассказать о событиях из собственной жизни, описать животных или заменяющие их игрушки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, рассказать об изображенном событии на картинке или на серии картинок. Он в состоянии пересказать знакомый текст. </a:t>
                      </a:r>
                      <a:endParaRPr lang="ru-RU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5-6 лет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Ребенок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имеет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достаточно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развитую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активную речь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пользуется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в ходе общения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развернутыми фразами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, точно и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понятно отвечает на вопросы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, способен рассказать о событиях, свидетелем которых он был</a:t>
                      </a:r>
                      <a:r>
                        <a:rPr lang="ru-RU" sz="1800" b="1" dirty="0" smtClean="0">
                          <a:solidFill>
                            <a:srgbClr val="800080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rgbClr val="800080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437112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Последствия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algn="just">
              <a:buNone/>
            </a:pP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Трудности в построении предложений, высказываний, изложении мыслей и ответов на вопросы. Нарушение коммуникативной функции речи.</a:t>
            </a:r>
            <a:endParaRPr lang="ru-RU" sz="2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ru-RU" i="1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endParaRPr lang="ru-RU" i="1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связной речи</a:t>
            </a:r>
            <a:endParaRPr lang="ru-RU" sz="3200" b="1" dirty="0">
              <a:ln>
                <a:solidFill>
                  <a:srgbClr val="000099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600" dirty="0" smtClean="0">
              <a:solidFill>
                <a:srgbClr val="A0207E"/>
              </a:solidFill>
            </a:endParaRPr>
          </a:p>
          <a:p>
            <a:pPr algn="just"/>
            <a:endParaRPr lang="ru-RU" sz="1600" b="1" dirty="0">
              <a:solidFill>
                <a:srgbClr val="800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rgbClr val="990099"/>
                  </a:solidFill>
                </a:ln>
                <a:solidFill>
                  <a:srgbClr val="000099"/>
                </a:solidFill>
                <a:cs typeface="Times New Roman" pitchFamily="18" charset="0"/>
              </a:rPr>
              <a:t>Диалог</a:t>
            </a:r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0099"/>
                </a:solidFill>
                <a:cs typeface="Times New Roman" pitchFamily="18" charset="0"/>
              </a:rPr>
              <a:t> (вопросно-ответная форма общения)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>
                  <a:solidFill>
                    <a:srgbClr val="990099"/>
                  </a:solidFill>
                </a:ln>
                <a:solidFill>
                  <a:srgbClr val="000099"/>
                </a:solidFill>
                <a:cs typeface="Times New Roman" pitchFamily="18" charset="0"/>
              </a:rPr>
              <a:t>Монолог </a:t>
            </a:r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0099"/>
                </a:solidFill>
                <a:cs typeface="Times New Roman" pitchFamily="18" charset="0"/>
              </a:rPr>
              <a:t>(высказывание одного лица</a:t>
            </a:r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0099"/>
                </a:solidFill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ru-RU" sz="2800" dirty="0" smtClean="0">
              <a:ln>
                <a:solidFill>
                  <a:srgbClr val="990099"/>
                </a:solidFill>
              </a:ln>
              <a:solidFill>
                <a:srgbClr val="000099"/>
              </a:solidFill>
              <a:cs typeface="Times New Roman" pitchFamily="18" charset="0"/>
            </a:endParaRPr>
          </a:p>
          <a:p>
            <a:endParaRPr lang="ru-RU" sz="2800" dirty="0" smtClean="0">
              <a:ln>
                <a:solidFill>
                  <a:srgbClr val="990099"/>
                </a:solidFill>
              </a:ln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6600"/>
                </a:solidFill>
                <a:cs typeface="Times New Roman" pitchFamily="18" charset="0"/>
              </a:rPr>
              <a:t>Сначала у </a:t>
            </a:r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6600"/>
                </a:solidFill>
                <a:cs typeface="Times New Roman" pitchFamily="18" charset="0"/>
              </a:rPr>
              <a:t>ребенка формируется </a:t>
            </a:r>
            <a:r>
              <a:rPr lang="ru-RU" sz="2800" dirty="0" smtClean="0">
                <a:ln>
                  <a:solidFill>
                    <a:srgbClr val="990099"/>
                  </a:solidFill>
                </a:ln>
                <a:solidFill>
                  <a:srgbClr val="006600"/>
                </a:solidFill>
                <a:cs typeface="Times New Roman" pitchFamily="18" charset="0"/>
              </a:rPr>
              <a:t>диалог, и только на его основе развивается монолог. </a:t>
            </a:r>
            <a:endParaRPr lang="ru-RU" sz="2800" dirty="0" smtClean="0">
              <a:ln>
                <a:solidFill>
                  <a:srgbClr val="990099"/>
                </a:solidFill>
              </a:ln>
              <a:solidFill>
                <a:srgbClr val="006600"/>
              </a:solidFill>
              <a:cs typeface="Times New Roman" pitchFamily="18" charset="0"/>
            </a:endParaRPr>
          </a:p>
          <a:p>
            <a:pPr algn="ctr"/>
            <a:endParaRPr lang="ru-RU" sz="2800" dirty="0">
              <a:ln>
                <a:solidFill>
                  <a:srgbClr val="990099"/>
                </a:solidFill>
              </a:ln>
              <a:solidFill>
                <a:srgbClr val="00660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259632" y="4581128"/>
          <a:ext cx="691276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</a:t>
            </a:r>
            <a:endParaRPr lang="ru-RU" dirty="0"/>
          </a:p>
        </p:txBody>
      </p:sp>
      <p:pic>
        <p:nvPicPr>
          <p:cNvPr id="5" name="Picture 4" descr="F:\Собрание логопеда\logoped_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744" y="2492896"/>
            <a:ext cx="1941391" cy="2169790"/>
          </a:xfrm>
          <a:prstGeom prst="rect">
            <a:avLst/>
          </a:prstGeom>
          <a:noFill/>
        </p:spPr>
      </p:pic>
      <p:pic>
        <p:nvPicPr>
          <p:cNvPr id="6" name="Picture 2" descr="F:\Собрание логопеда\logoped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500306"/>
            <a:ext cx="1927065" cy="2147874"/>
          </a:xfrm>
          <a:prstGeom prst="rect">
            <a:avLst/>
          </a:prstGeom>
          <a:noFill/>
        </p:spPr>
      </p:pic>
      <p:pic>
        <p:nvPicPr>
          <p:cNvPr id="7" name="Picture 3" descr="F:\Собрание логопеда\logoped_4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348880"/>
            <a:ext cx="3633048" cy="22574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5229200"/>
            <a:ext cx="576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5301208"/>
            <a:ext cx="576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5301208"/>
            <a:ext cx="576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5229200"/>
            <a:ext cx="5760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Составление рассказа-описания</a:t>
            </a: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18" name="Picture 2" descr="C:\Users\User\Desktop\561bb31d0549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95386"/>
            <a:ext cx="7416824" cy="556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C:\Users\User\Desktop\86858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68"/>
            <a:ext cx="9144000" cy="682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esktop\kartinki-dlya-logopeda-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681444" cy="26100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Задачи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логопедических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>занятий: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ln>
                  <a:solidFill>
                    <a:srgbClr val="000099"/>
                  </a:solidFill>
                </a:ln>
                <a:solidFill>
                  <a:srgbClr val="008000"/>
                </a:solidFill>
                <a:latin typeface="Century Gothic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коррекция нарушений звукопроизношения у детей дошкольного возраста;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формирование и развитие фонематического слуха у детей с нарушениями речи;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своевременное   предупреждение   и   преодоление    трудностей   речевого развития;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воспитание    стремления    детей    к    преодолению    недостатков    речи,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развитие у детей произвольного внимания к звуковой стороне речи;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FF"/>
                </a:solidFill>
                <a:latin typeface="Century Gothic" pitchFamily="34" charset="0"/>
              </a:rPr>
              <a:t>взаимодействие с педагогами образовательного учреждения и родителями по формированию речевого развития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467544" y="3140968"/>
            <a:ext cx="8219256" cy="29851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</a:rPr>
              <a:t>Речь должна быть четкой, ясной, грамотной, родителям необходимо как можно активнее способствовать накоплению словарного запаса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</a:rPr>
              <a:t>Чем богаче и правильнее речь ребенка, тем шире его возможности, тем полноценнее взаимоотношения с детьми и взрослыми.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</a:rPr>
              <a:t>Устранив все недочеты в дошкольном возрасте, в школе ждет вас успех!</a:t>
            </a:r>
            <a:endParaRPr lang="ru-RU" sz="2400" b="1" dirty="0" smtClean="0">
              <a:ln>
                <a:solidFill>
                  <a:srgbClr val="FF0000"/>
                </a:solidFill>
              </a:ln>
              <a:solidFill>
                <a:srgbClr val="000099"/>
              </a:solidFill>
            </a:endParaRPr>
          </a:p>
        </p:txBody>
      </p:sp>
      <p:pic>
        <p:nvPicPr>
          <p:cNvPr id="12290" name="Picture 2" descr="C:\Users\User\Desktop\afxosuwbml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147768" cy="2650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44824"/>
            <a:ext cx="78488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60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60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60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0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нимание!</a:t>
            </a:r>
            <a:endParaRPr lang="ru-RU" sz="60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Только в тесном сотрудничестве семьи  и детского сада, можно достичь качественного результата в исправлении и развитии речи </a:t>
            </a:r>
            <a:r>
              <a:rPr lang="ru-RU" sz="2800" b="1" dirty="0" smtClean="0">
                <a:ln>
                  <a:solidFill>
                    <a:srgbClr val="000099"/>
                  </a:solidFill>
                </a:ln>
                <a:solidFill>
                  <a:srgbClr val="006600"/>
                </a:solidFill>
              </a:rPr>
              <a:t>ребенка! </a:t>
            </a:r>
            <a:endParaRPr lang="ru-RU" sz="2800" dirty="0">
              <a:ln>
                <a:solidFill>
                  <a:srgbClr val="000099"/>
                </a:solidFill>
              </a:ln>
              <a:solidFill>
                <a:srgbClr val="006600"/>
              </a:solidFill>
            </a:endParaRPr>
          </a:p>
        </p:txBody>
      </p:sp>
      <p:pic>
        <p:nvPicPr>
          <p:cNvPr id="10246" name="Picture 6" descr="http://ds390mr.ru/wp-content/uploads/2015/06/1650327_html_m2561d5f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64036"/>
            <a:ext cx="8496944" cy="202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44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Причины нарушений речи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1e87d11655e0b2b5e97a57e895e5b7b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450773" cy="4165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45224"/>
            <a:ext cx="3672408" cy="43204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</a:rPr>
              <a:t>ЗДОРОВЫЙ НОВОРОЖДЁННЫЙ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7" name="Picture 3" descr="C:\Users\User\Desktop\roddom_720x400.jpg"/>
          <p:cNvPicPr>
            <a:picLocks noChangeAspect="1" noChangeArrowheads="1"/>
          </p:cNvPicPr>
          <p:nvPr/>
        </p:nvPicPr>
        <p:blipFill>
          <a:blip r:embed="rId4" cstate="print"/>
          <a:srcRect l="42650"/>
          <a:stretch>
            <a:fillRect/>
          </a:stretch>
        </p:blipFill>
        <p:spPr bwMode="auto">
          <a:xfrm>
            <a:off x="4788024" y="1268760"/>
            <a:ext cx="4063118" cy="3935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5229200"/>
            <a:ext cx="3672408" cy="43204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</a:rPr>
              <a:t>НОВОРОЖДЁННЫЙ В АСФИКСИИ</a:t>
            </a:r>
            <a:endParaRPr lang="ru-RU" dirty="0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Причины нарушений речи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1375942645_mladenec-500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5201920" cy="3469640"/>
          </a:xfrm>
          <a:prstGeom prst="rect">
            <a:avLst/>
          </a:prstGeom>
          <a:noFill/>
        </p:spPr>
      </p:pic>
      <p:pic>
        <p:nvPicPr>
          <p:cNvPr id="5" name="Picture 4" descr="C:\Users\User\Desktop\kislorodnoe-golodanie-ploda-posledstviya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480577" cy="3136404"/>
          </a:xfrm>
          <a:prstGeom prst="rect">
            <a:avLst/>
          </a:prstGeom>
          <a:noFill/>
        </p:spPr>
      </p:pic>
      <p:pic>
        <p:nvPicPr>
          <p:cNvPr id="1026" name="Picture 2" descr="https://lifecaremedi.files.wordpress.com/2012/06/598603_236302256473345_94797849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608218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3645024"/>
            <a:ext cx="2376264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недоношенность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6165304"/>
            <a:ext cx="1584176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Обвитие пуповиной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6597352"/>
            <a:ext cx="1944216" cy="2606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кровоизлияния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Доли мозга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 descr="C:\Users\User\Desktop\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7"/>
            <a:ext cx="8437206" cy="508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  <a:endParaRPr lang="ru-RU" sz="3200" b="1" dirty="0">
              <a:ln>
                <a:solidFill>
                  <a:srgbClr val="000099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836712"/>
          <a:ext cx="8424936" cy="35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544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4-5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Овладевают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четким и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чистым произношением шипящих звуков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[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ш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], [ж], [ч’], [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щ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’]. Многие начинают верно произносить звуки [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], [</a:t>
                      </a: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’], [л], но еще не всегда умеют употреблять их во всех словах. </a:t>
                      </a:r>
                      <a:endParaRPr lang="ru-RU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5-6 лет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В норме дети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могут четко произносить все звуки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в составе слов и предложений. Так происходит далеко не всегда.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У части детей наблюдаются различные недостатки звукопроизношения, связанные или с нарушениями в строении и подвижности артикуляционного аппарата, или с недоразвитием фонематического слуха. 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Последствия: ошибки на письме!</a:t>
            </a:r>
          </a:p>
          <a:p>
            <a:pPr>
              <a:buNone/>
            </a:pPr>
            <a:r>
              <a:rPr lang="ru-RU" i="1" dirty="0" smtClean="0">
                <a:ln>
                  <a:solidFill>
                    <a:srgbClr val="000099"/>
                  </a:solidFill>
                </a:ln>
              </a:rPr>
              <a:t>Маша надела шубу. </a:t>
            </a:r>
          </a:p>
          <a:p>
            <a:pPr>
              <a:buNone/>
            </a:pPr>
            <a:r>
              <a:rPr lang="ru-RU" i="1" dirty="0" err="1" smtClean="0">
                <a:ln>
                  <a:solidFill>
                    <a:srgbClr val="FF0000"/>
                  </a:solidFill>
                </a:ln>
              </a:rPr>
              <a:t>Маса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 надела </a:t>
            </a:r>
            <a:r>
              <a:rPr lang="ru-RU" i="1" dirty="0" err="1" smtClean="0">
                <a:ln>
                  <a:solidFill>
                    <a:srgbClr val="FF0000"/>
                  </a:solidFill>
                </a:ln>
              </a:rPr>
              <a:t>субу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t"/>
            <a:r>
              <a:rPr lang="ru-RU" sz="3600" b="1" dirty="0" smtClean="0">
                <a:ln>
                  <a:solidFill>
                    <a:srgbClr val="000099"/>
                  </a:solidFill>
                </a:ln>
              </a:rPr>
              <a:t>Направления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</a:rPr>
              <a:t>работы по </a:t>
            </a:r>
            <a:r>
              <a:rPr lang="ru-RU" sz="3600" b="1" dirty="0" smtClean="0">
                <a:ln>
                  <a:solidFill>
                    <a:srgbClr val="000099"/>
                  </a:solidFill>
                </a:ln>
              </a:rPr>
              <a:t>преодолению недоразвития звукопроизношения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Развитие моторики (общей, мелкой,</a:t>
            </a:r>
            <a:b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</a:b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 артикуляционной, мимической мускулатуры).</a:t>
            </a:r>
            <a:endParaRPr lang="ru-RU" dirty="0" smtClean="0">
              <a:ln>
                <a:solidFill>
                  <a:srgbClr val="000099"/>
                </a:solidFill>
              </a:ln>
              <a:solidFill>
                <a:srgbClr val="990099"/>
              </a:solidFill>
            </a:endParaRPr>
          </a:p>
          <a:p>
            <a:pPr fontAlgn="t"/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Развитие дыхания.</a:t>
            </a:r>
            <a:endParaRPr lang="ru-RU" dirty="0" smtClean="0">
              <a:ln>
                <a:solidFill>
                  <a:srgbClr val="000099"/>
                </a:solidFill>
              </a:ln>
              <a:solidFill>
                <a:srgbClr val="990099"/>
              </a:solidFill>
            </a:endParaRPr>
          </a:p>
          <a:p>
            <a:pPr fontAlgn="t"/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Исправление недостатков</a:t>
            </a:r>
            <a:b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</a:b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 звукопроизношения (постановка,</a:t>
            </a:r>
            <a:b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</a:b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 автоматизация, дифференциация).</a:t>
            </a:r>
            <a:endParaRPr lang="ru-RU" dirty="0" smtClean="0">
              <a:ln>
                <a:solidFill>
                  <a:srgbClr val="000099"/>
                </a:solidFill>
              </a:ln>
              <a:solidFill>
                <a:srgbClr val="990099"/>
              </a:solidFill>
            </a:endParaRPr>
          </a:p>
          <a:p>
            <a:pPr fontAlgn="t"/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Развитие фонематического слуха и восприятия.</a:t>
            </a:r>
            <a:endParaRPr lang="ru-RU" b="1" dirty="0">
              <a:ln>
                <a:solidFill>
                  <a:srgbClr val="000099"/>
                </a:solidFill>
              </a:ln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Звуковой </a:t>
            </a:r>
            <a:r>
              <a:rPr lang="ru-RU" sz="32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анализ</a:t>
            </a:r>
            <a:endParaRPr lang="ru-RU" sz="3200" b="1" dirty="0">
              <a:ln>
                <a:solidFill>
                  <a:srgbClr val="000099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4-5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Появляется возможность узнавать звук в слове, а также подобрать слова с заданным звуком, то есть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развиваются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простейшие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формы звукового анализа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endParaRPr lang="ru-RU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sng" dirty="0" smtClean="0">
                          <a:solidFill>
                            <a:srgbClr val="990099"/>
                          </a:solidFill>
                        </a:rPr>
                        <a:t>5-6 лет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При соответствующем обучении ребенок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овладевает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 не только </a:t>
                      </a:r>
                      <a:r>
                        <a:rPr lang="ru-RU" sz="1800" b="1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000099"/>
                          </a:solidFill>
                        </a:rPr>
                        <a:t>определением позиции звука в слове </a:t>
                      </a:r>
                      <a:r>
                        <a:rPr lang="ru-RU" sz="1800" b="1" dirty="0" smtClean="0">
                          <a:solidFill>
                            <a:srgbClr val="000099"/>
                          </a:solidFill>
                        </a:rPr>
                        <a:t>(начало, середина, конец слова), но и устанавливает точное место звука в слове, называя звуки по порядку их следования в слове. Это является необходимой предпосылкой обучения грамоте.</a:t>
                      </a:r>
                      <a:endParaRPr lang="ru-RU" sz="18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07707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Последствия: ошибки на письме!</a:t>
            </a:r>
          </a:p>
          <a:p>
            <a:pPr>
              <a:buNone/>
            </a:pPr>
            <a:r>
              <a:rPr lang="ru-RU" sz="3200" i="1" dirty="0" smtClean="0">
                <a:ln>
                  <a:solidFill>
                    <a:srgbClr val="000099"/>
                  </a:solidFill>
                </a:ln>
              </a:rPr>
              <a:t>Даша и Лена играют с куклами.</a:t>
            </a:r>
          </a:p>
          <a:p>
            <a:pPr>
              <a:buNone/>
            </a:pP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Даша и </a:t>
            </a:r>
            <a:r>
              <a:rPr lang="ru-RU" sz="3200" i="1" dirty="0" err="1" smtClean="0">
                <a:ln>
                  <a:solidFill>
                    <a:srgbClr val="FF0000"/>
                  </a:solidFill>
                </a:ln>
              </a:rPr>
              <a:t>Лна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i="1" dirty="0" err="1" smtClean="0">
                <a:ln>
                  <a:solidFill>
                    <a:srgbClr val="FF0000"/>
                  </a:solidFill>
                </a:ln>
              </a:rPr>
              <a:t>игают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3200" i="1" dirty="0" err="1" smtClean="0">
                <a:ln>
                  <a:solidFill>
                    <a:srgbClr val="FF0000"/>
                  </a:solidFill>
                </a:ln>
              </a:rPr>
              <a:t>куками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.</a:t>
            </a:r>
          </a:p>
          <a:p>
            <a:pPr>
              <a:buNone/>
            </a:pPr>
            <a:r>
              <a:rPr lang="ru-RU" sz="3200" i="1" dirty="0" smtClean="0">
                <a:ln>
                  <a:solidFill>
                    <a:srgbClr val="000099"/>
                  </a:solidFill>
                </a:ln>
              </a:rPr>
              <a:t>Таня бежит по дороге.</a:t>
            </a:r>
            <a:endParaRPr lang="ru-RU" sz="3200" i="1" dirty="0" smtClean="0">
              <a:ln>
                <a:solidFill>
                  <a:srgbClr val="FF0000"/>
                </a:solidFill>
              </a:ln>
            </a:endParaRPr>
          </a:p>
          <a:p>
            <a:pPr>
              <a:buNone/>
            </a:pP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Таня </a:t>
            </a:r>
            <a:r>
              <a:rPr lang="ru-RU" sz="3200" i="1" dirty="0" err="1" smtClean="0">
                <a:ln>
                  <a:solidFill>
                    <a:srgbClr val="FF0000"/>
                  </a:solidFill>
                </a:ln>
              </a:rPr>
              <a:t>пежит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 по </a:t>
            </a:r>
            <a:r>
              <a:rPr lang="ru-RU" sz="3200" i="1" dirty="0" err="1" smtClean="0">
                <a:ln>
                  <a:solidFill>
                    <a:srgbClr val="FF0000"/>
                  </a:solidFill>
                </a:ln>
              </a:rPr>
              <a:t>тороке</a:t>
            </a:r>
            <a:r>
              <a:rPr lang="ru-RU" sz="3200" i="1" dirty="0" smtClean="0">
                <a:ln>
                  <a:solidFill>
                    <a:srgbClr val="FF0000"/>
                  </a:solidFill>
                </a:ln>
              </a:rPr>
              <a:t>.</a:t>
            </a:r>
            <a:endParaRPr lang="ru-RU" sz="3200" i="1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развитию фонематических процессов: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91264" cy="5102027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Фонематический слух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Фонематическое восприятие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n>
                  <a:solidFill>
                    <a:srgbClr val="000099"/>
                  </a:solidFill>
                </a:ln>
                <a:solidFill>
                  <a:srgbClr val="990099"/>
                </a:solidFill>
              </a:rPr>
              <a:t>Звуковой анализ и синтез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3573016"/>
          <a:ext cx="8820472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34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1024</Words>
  <Application>Microsoft Office PowerPoint</Application>
  <PresentationFormat>Экран (4:3)</PresentationFormat>
  <Paragraphs>152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Этапы беременности от 1 до 40 недель</vt:lpstr>
      <vt:lpstr>Причины нарушений речи</vt:lpstr>
      <vt:lpstr>Причины нарушений речи</vt:lpstr>
      <vt:lpstr>Доли мозга</vt:lpstr>
      <vt:lpstr>Звукопроизношение</vt:lpstr>
      <vt:lpstr>Направления работы по преодолению недоразвития звукопроизношения</vt:lpstr>
      <vt:lpstr>Звуковой анализ</vt:lpstr>
      <vt:lpstr>Направления работы по развитию фонематических процессов:</vt:lpstr>
      <vt:lpstr>Угадай, что звучит?</vt:lpstr>
      <vt:lpstr>Где спрятался звук?</vt:lpstr>
      <vt:lpstr>Слайд 12</vt:lpstr>
      <vt:lpstr>  Словарный запас  </vt:lpstr>
      <vt:lpstr>Направления работы по развитию лексической стороны речи</vt:lpstr>
      <vt:lpstr>Слайд 15</vt:lpstr>
      <vt:lpstr>Слайд 16</vt:lpstr>
      <vt:lpstr>Слайд 17</vt:lpstr>
      <vt:lpstr>Направления работы по развитию грамматического строя речи</vt:lpstr>
      <vt:lpstr>  Лексико-грамматические упражнения </vt:lpstr>
      <vt:lpstr>Лексико-грамматические упражнения</vt:lpstr>
      <vt:lpstr>Слайд 21</vt:lpstr>
      <vt:lpstr>Направления работы по развитию связной речи</vt:lpstr>
      <vt:lpstr>Составление рассказа по серии сюжетных картинок</vt:lpstr>
      <vt:lpstr>  Составление рассказа-описания </vt:lpstr>
      <vt:lpstr>Слайд 25</vt:lpstr>
      <vt:lpstr>  Задачи логопедических занятий:  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User</cp:lastModifiedBy>
  <cp:revision>77</cp:revision>
  <dcterms:created xsi:type="dcterms:W3CDTF">2014-07-02T02:14:41Z</dcterms:created>
  <dcterms:modified xsi:type="dcterms:W3CDTF">2015-12-06T13:39:20Z</dcterms:modified>
</cp:coreProperties>
</file>